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04" r:id="rId6"/>
    <p:sldId id="294" r:id="rId7"/>
    <p:sldId id="297" r:id="rId8"/>
    <p:sldId id="305" r:id="rId9"/>
    <p:sldId id="298" r:id="rId10"/>
    <p:sldId id="300" r:id="rId11"/>
    <p:sldId id="299" r:id="rId12"/>
    <p:sldId id="301" r:id="rId13"/>
    <p:sldId id="303" r:id="rId14"/>
    <p:sldId id="302" r:id="rId15"/>
    <p:sldId id="2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40404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91" d="100"/>
          <a:sy n="91" d="100"/>
        </p:scale>
        <p:origin x="7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5/7/2024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5/7/2024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5/7/2024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5/7/2024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5/7/2024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2A933-0EB5-CFD4-AE6C-F6F37EFBB8AC}"/>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Autofit/>
          </a:bodyPr>
          <a:lstStyle/>
          <a:p>
            <a:r>
              <a:rPr lang="en-US" sz="2800" dirty="0">
                <a:solidFill>
                  <a:schemeClr val="tx1"/>
                </a:solidFill>
              </a:rPr>
              <a:t>Image  Steganography Tool  using  android studio  and  </a:t>
            </a:r>
            <a:r>
              <a:rPr lang="en-US" sz="2800" dirty="0" err="1">
                <a:solidFill>
                  <a:schemeClr val="tx1"/>
                </a:solidFill>
              </a:rPr>
              <a:t>figma</a:t>
            </a:r>
            <a:r>
              <a:rPr lang="en-US" sz="2800" dirty="0">
                <a:solidFill>
                  <a:schemeClr val="tx1"/>
                </a:solidFill>
              </a:rPr>
              <a:t>-</a:t>
            </a:r>
            <a:br>
              <a:rPr lang="en-US" sz="2800" dirty="0">
                <a:solidFill>
                  <a:schemeClr val="tx1"/>
                </a:solidFill>
              </a:rPr>
            </a:br>
            <a:r>
              <a:rPr lang="en-US" sz="2800" dirty="0">
                <a:solidFill>
                  <a:schemeClr val="tx1"/>
                </a:solidFill>
              </a:rPr>
              <a:t>- </a:t>
            </a:r>
            <a:r>
              <a:rPr lang="en-US" sz="2800" dirty="0" err="1">
                <a:solidFill>
                  <a:schemeClr val="tx1"/>
                </a:solidFill>
              </a:rPr>
              <a:t>Stegoanalyzer</a:t>
            </a:r>
            <a:endParaRPr lang="en-US" sz="28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-VISHAAL YADAV - G7- CS</a:t>
            </a:r>
          </a:p>
        </p:txBody>
      </p:sp>
      <p:pic>
        <p:nvPicPr>
          <p:cNvPr id="13" name="Picture 12">
            <a:extLst>
              <a:ext uri="{FF2B5EF4-FFF2-40B4-BE49-F238E27FC236}">
                <a16:creationId xmlns:a16="http://schemas.microsoft.com/office/drawing/2014/main" id="{B5412161-B2E0-24E7-32CD-B589D668D4F2}"/>
              </a:ext>
            </a:extLst>
          </p:cNvPr>
          <p:cNvPicPr>
            <a:picLocks noChangeAspect="1"/>
          </p:cNvPicPr>
          <p:nvPr/>
        </p:nvPicPr>
        <p:blipFill>
          <a:blip r:embed="rId5"/>
          <a:stretch>
            <a:fillRect/>
          </a:stretch>
        </p:blipFill>
        <p:spPr>
          <a:xfrm>
            <a:off x="317846" y="2572549"/>
            <a:ext cx="5059395" cy="1517819"/>
          </a:xfrm>
          <a:prstGeom prst="rect">
            <a:avLst/>
          </a:prstGeom>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AA5512-0907-8196-EA1F-29698F4F0B2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3" name="Rectangle 2">
            <a:extLst>
              <a:ext uri="{FF2B5EF4-FFF2-40B4-BE49-F238E27FC236}">
                <a16:creationId xmlns:a16="http://schemas.microsoft.com/office/drawing/2014/main" id="{78B485F4-0FB0-A229-66F2-6B8F0C707846}"/>
              </a:ext>
            </a:extLst>
          </p:cNvPr>
          <p:cNvSpPr/>
          <p:nvPr/>
        </p:nvSpPr>
        <p:spPr>
          <a:xfrm>
            <a:off x="285750" y="438150"/>
            <a:ext cx="11658600" cy="5924550"/>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FA15E9F-1166-1B6D-A5AF-E93CE4B21BE0}"/>
              </a:ext>
            </a:extLst>
          </p:cNvPr>
          <p:cNvSpPr txBox="1"/>
          <p:nvPr/>
        </p:nvSpPr>
        <p:spPr>
          <a:xfrm>
            <a:off x="3771900" y="705690"/>
            <a:ext cx="4150573" cy="592618"/>
          </a:xfrm>
          <a:prstGeom prst="rect">
            <a:avLst/>
          </a:prstGeom>
          <a:noFill/>
        </p:spPr>
        <p:txBody>
          <a:bodyPr wrap="square" rtlCol="0">
            <a:spAutoFit/>
          </a:bodyPr>
          <a:lstStyle/>
          <a:p>
            <a:r>
              <a:rPr lang="en-IN" sz="3200" dirty="0">
                <a:solidFill>
                  <a:schemeClr val="bg1"/>
                </a:solidFill>
              </a:rPr>
              <a:t>UI of the Application</a:t>
            </a:r>
          </a:p>
        </p:txBody>
      </p:sp>
      <p:pic>
        <p:nvPicPr>
          <p:cNvPr id="10" name="Picture 9">
            <a:extLst>
              <a:ext uri="{FF2B5EF4-FFF2-40B4-BE49-F238E27FC236}">
                <a16:creationId xmlns:a16="http://schemas.microsoft.com/office/drawing/2014/main" id="{2B76121A-296F-4FDE-D489-4B70278E39C1}"/>
              </a:ext>
            </a:extLst>
          </p:cNvPr>
          <p:cNvPicPr>
            <a:picLocks noChangeAspect="1"/>
          </p:cNvPicPr>
          <p:nvPr/>
        </p:nvPicPr>
        <p:blipFill>
          <a:blip r:embed="rId4"/>
          <a:stretch>
            <a:fillRect/>
          </a:stretch>
        </p:blipFill>
        <p:spPr>
          <a:xfrm>
            <a:off x="707582" y="1460596"/>
            <a:ext cx="10776836" cy="3936807"/>
          </a:xfrm>
          <a:prstGeom prst="rect">
            <a:avLst/>
          </a:prstGeom>
        </p:spPr>
      </p:pic>
    </p:spTree>
    <p:extLst>
      <p:ext uri="{BB962C8B-B14F-4D97-AF65-F5344CB8AC3E}">
        <p14:creationId xmlns:p14="http://schemas.microsoft.com/office/powerpoint/2010/main" val="4142376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273CDE-1B3E-E3B3-15B0-7828C710F89E}"/>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3" name="Rectangle 2">
            <a:extLst>
              <a:ext uri="{FF2B5EF4-FFF2-40B4-BE49-F238E27FC236}">
                <a16:creationId xmlns:a16="http://schemas.microsoft.com/office/drawing/2014/main" id="{37CE6A1C-DB79-84B3-C528-0A3F687F0AF3}"/>
              </a:ext>
            </a:extLst>
          </p:cNvPr>
          <p:cNvSpPr/>
          <p:nvPr/>
        </p:nvSpPr>
        <p:spPr>
          <a:xfrm>
            <a:off x="647700" y="438150"/>
            <a:ext cx="10813711" cy="5913789"/>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CAB64CB-CDC0-2EB2-DB0C-CB3334631B31}"/>
              </a:ext>
            </a:extLst>
          </p:cNvPr>
          <p:cNvSpPr/>
          <p:nvPr/>
        </p:nvSpPr>
        <p:spPr>
          <a:xfrm>
            <a:off x="1086678" y="755375"/>
            <a:ext cx="9746519" cy="5114934"/>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E4C8428-C20A-A371-B9F9-EC3E0DB447FA}"/>
              </a:ext>
            </a:extLst>
          </p:cNvPr>
          <p:cNvSpPr txBox="1"/>
          <p:nvPr/>
        </p:nvSpPr>
        <p:spPr>
          <a:xfrm>
            <a:off x="1238250" y="923925"/>
            <a:ext cx="9099356" cy="4401205"/>
          </a:xfrm>
          <a:prstGeom prst="rect">
            <a:avLst/>
          </a:prstGeom>
          <a:noFill/>
        </p:spPr>
        <p:txBody>
          <a:bodyPr wrap="square" rtlCol="0">
            <a:spAutoFit/>
          </a:bodyPr>
          <a:lstStyle/>
          <a:p>
            <a:r>
              <a:rPr lang="en-IN" sz="2800" dirty="0">
                <a:solidFill>
                  <a:schemeClr val="bg1"/>
                </a:solidFill>
              </a:rPr>
              <a:t>Integration of logic into Application</a:t>
            </a:r>
          </a:p>
          <a:p>
            <a:endParaRPr lang="en-IN" dirty="0">
              <a:solidFill>
                <a:schemeClr val="bg1"/>
              </a:solidFill>
            </a:endParaRPr>
          </a:p>
          <a:p>
            <a:endParaRPr lang="en-IN" dirty="0">
              <a:solidFill>
                <a:schemeClr val="bg1"/>
              </a:solidFill>
            </a:endParaRPr>
          </a:p>
          <a:p>
            <a:pPr marL="285750" indent="-285750">
              <a:buFont typeface="Arial" panose="020B0604020202020204" pitchFamily="34" charset="0"/>
              <a:buChar char="•"/>
            </a:pPr>
            <a:r>
              <a:rPr lang="en-IN" sz="2400" dirty="0">
                <a:solidFill>
                  <a:schemeClr val="bg1"/>
                </a:solidFill>
              </a:rPr>
              <a:t>Made the application UI using “Figma”. </a:t>
            </a:r>
          </a:p>
          <a:p>
            <a:pPr marL="285750"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IN" sz="2400" dirty="0">
                <a:solidFill>
                  <a:schemeClr val="bg1"/>
                </a:solidFill>
              </a:rPr>
              <a:t>There are total 5 pages namely, </a:t>
            </a:r>
            <a:r>
              <a:rPr lang="en-IN" sz="2400" dirty="0" err="1">
                <a:solidFill>
                  <a:schemeClr val="bg1"/>
                </a:solidFill>
              </a:rPr>
              <a:t>MainPage</a:t>
            </a:r>
            <a:r>
              <a:rPr lang="en-IN" sz="2400" dirty="0">
                <a:solidFill>
                  <a:schemeClr val="bg1"/>
                </a:solidFill>
              </a:rPr>
              <a:t> , </a:t>
            </a:r>
            <a:r>
              <a:rPr lang="en-IN" sz="2400" dirty="0" err="1">
                <a:solidFill>
                  <a:schemeClr val="bg1"/>
                </a:solidFill>
              </a:rPr>
              <a:t>ContentPage</a:t>
            </a:r>
            <a:r>
              <a:rPr lang="en-IN" sz="2400" dirty="0">
                <a:solidFill>
                  <a:schemeClr val="bg1"/>
                </a:solidFill>
              </a:rPr>
              <a:t>, </a:t>
            </a:r>
            <a:r>
              <a:rPr lang="en-IN" sz="2400" dirty="0" err="1">
                <a:solidFill>
                  <a:schemeClr val="bg1"/>
                </a:solidFill>
              </a:rPr>
              <a:t>EncoderPage</a:t>
            </a:r>
            <a:r>
              <a:rPr lang="en-IN" sz="2400" dirty="0">
                <a:solidFill>
                  <a:schemeClr val="bg1"/>
                </a:solidFill>
              </a:rPr>
              <a:t>, </a:t>
            </a:r>
            <a:r>
              <a:rPr lang="en-IN" sz="2400" dirty="0" err="1">
                <a:solidFill>
                  <a:schemeClr val="bg1"/>
                </a:solidFill>
              </a:rPr>
              <a:t>EncoderSuccess</a:t>
            </a:r>
            <a:r>
              <a:rPr lang="en-IN" sz="2400" dirty="0">
                <a:solidFill>
                  <a:schemeClr val="bg1"/>
                </a:solidFill>
              </a:rPr>
              <a:t>, and </a:t>
            </a:r>
            <a:r>
              <a:rPr lang="en-IN" sz="2400" dirty="0" err="1">
                <a:solidFill>
                  <a:schemeClr val="bg1"/>
                </a:solidFill>
              </a:rPr>
              <a:t>DecoderPage</a:t>
            </a:r>
            <a:r>
              <a:rPr lang="en-IN" sz="2400" dirty="0">
                <a:solidFill>
                  <a:schemeClr val="bg1"/>
                </a:solidFill>
              </a:rPr>
              <a:t>.</a:t>
            </a:r>
          </a:p>
          <a:p>
            <a:pPr marL="285750"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IN" sz="2400" dirty="0">
                <a:solidFill>
                  <a:schemeClr val="bg1"/>
                </a:solidFill>
              </a:rPr>
              <a:t>Connected all pages to each other respectively. </a:t>
            </a:r>
          </a:p>
          <a:p>
            <a:pPr marL="285750"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IN" sz="2400" dirty="0">
                <a:solidFill>
                  <a:schemeClr val="bg1"/>
                </a:solidFill>
              </a:rPr>
              <a:t>After the UI design made the project in the Android Studio and integrated the logic. </a:t>
            </a:r>
          </a:p>
        </p:txBody>
      </p:sp>
    </p:spTree>
    <p:extLst>
      <p:ext uri="{BB962C8B-B14F-4D97-AF65-F5344CB8AC3E}">
        <p14:creationId xmlns:p14="http://schemas.microsoft.com/office/powerpoint/2010/main" val="259639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75CE98-B7CB-D9E5-5234-59CA50163D02}"/>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5" name="Rectangle 4">
            <a:extLst>
              <a:ext uri="{FF2B5EF4-FFF2-40B4-BE49-F238E27FC236}">
                <a16:creationId xmlns:a16="http://schemas.microsoft.com/office/drawing/2014/main" id="{0F570554-8F8F-FD1A-55E5-DAF4DBD284E5}"/>
              </a:ext>
            </a:extLst>
          </p:cNvPr>
          <p:cNvSpPr/>
          <p:nvPr/>
        </p:nvSpPr>
        <p:spPr>
          <a:xfrm>
            <a:off x="647700" y="438150"/>
            <a:ext cx="10834651" cy="5941710"/>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ECB3DC1-53CB-C591-0DB1-B118FB1AD122}"/>
              </a:ext>
            </a:extLst>
          </p:cNvPr>
          <p:cNvSpPr/>
          <p:nvPr/>
        </p:nvSpPr>
        <p:spPr>
          <a:xfrm>
            <a:off x="1086678" y="755374"/>
            <a:ext cx="9725578" cy="5031173"/>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F0681D1-966C-9B9F-4287-902E35626D95}"/>
              </a:ext>
            </a:extLst>
          </p:cNvPr>
          <p:cNvSpPr txBox="1"/>
          <p:nvPr/>
        </p:nvSpPr>
        <p:spPr>
          <a:xfrm>
            <a:off x="1307110" y="1001108"/>
            <a:ext cx="9107278" cy="4539704"/>
          </a:xfrm>
          <a:prstGeom prst="rect">
            <a:avLst/>
          </a:prstGeom>
          <a:noFill/>
        </p:spPr>
        <p:txBody>
          <a:bodyPr wrap="square" rtlCol="0">
            <a:spAutoFit/>
          </a:bodyPr>
          <a:lstStyle/>
          <a:p>
            <a:r>
              <a:rPr lang="en-US" sz="3600" dirty="0">
                <a:solidFill>
                  <a:schemeClr val="bg1"/>
                </a:solidFill>
              </a:rPr>
              <a:t>Conclusion and Future Work</a:t>
            </a:r>
          </a:p>
          <a:p>
            <a:endParaRPr lang="en-US" sz="1400" dirty="0">
              <a:solidFill>
                <a:schemeClr val="bg1"/>
              </a:solidFill>
            </a:endParaRPr>
          </a:p>
          <a:p>
            <a:pPr marL="457200" indent="-457200">
              <a:buFont typeface="Arial" panose="020B0604020202020204" pitchFamily="34" charset="0"/>
              <a:buChar char="•"/>
            </a:pPr>
            <a:r>
              <a:rPr lang="en-US" sz="2800" dirty="0">
                <a:solidFill>
                  <a:schemeClr val="bg1"/>
                </a:solidFill>
              </a:rPr>
              <a:t>Conclusion:</a:t>
            </a:r>
          </a:p>
          <a:p>
            <a:endParaRPr lang="en-US" sz="1050" dirty="0">
              <a:solidFill>
                <a:schemeClr val="bg1"/>
              </a:solidFill>
            </a:endParaRPr>
          </a:p>
          <a:p>
            <a:r>
              <a:rPr lang="en-US" dirty="0">
                <a:solidFill>
                  <a:schemeClr val="bg1"/>
                </a:solidFill>
              </a:rPr>
              <a:t>         The steganography project allows secure transmission of hidden </a:t>
            </a:r>
          </a:p>
          <a:p>
            <a:r>
              <a:rPr lang="en-US" dirty="0">
                <a:solidFill>
                  <a:schemeClr val="bg1"/>
                </a:solidFill>
              </a:rPr>
              <a:t>          messages  within images, utilizing Java build logic.</a:t>
            </a:r>
          </a:p>
          <a:p>
            <a:endParaRPr lang="en-US" dirty="0">
              <a:solidFill>
                <a:schemeClr val="bg1"/>
              </a:solidFill>
            </a:endParaRPr>
          </a:p>
          <a:p>
            <a:endParaRPr lang="en-US" dirty="0">
              <a:solidFill>
                <a:schemeClr val="bg1"/>
              </a:solidFill>
            </a:endParaRPr>
          </a:p>
          <a:p>
            <a:pPr marL="457200" indent="-457200">
              <a:buFont typeface="Arial" panose="020B0604020202020204" pitchFamily="34" charset="0"/>
              <a:buChar char="•"/>
            </a:pPr>
            <a:r>
              <a:rPr lang="en-US" sz="2800" dirty="0">
                <a:solidFill>
                  <a:schemeClr val="bg1"/>
                </a:solidFill>
              </a:rPr>
              <a:t>Future Work:</a:t>
            </a:r>
          </a:p>
          <a:p>
            <a:endParaRPr lang="en-US" sz="1050" dirty="0">
              <a:solidFill>
                <a:schemeClr val="bg1"/>
              </a:solidFill>
            </a:endParaRPr>
          </a:p>
          <a:p>
            <a:pPr marL="742950" lvl="1" indent="-285750">
              <a:buFont typeface="Arial" panose="020B0604020202020204" pitchFamily="34" charset="0"/>
              <a:buChar char="•"/>
            </a:pPr>
            <a:r>
              <a:rPr lang="en-US" dirty="0">
                <a:solidFill>
                  <a:schemeClr val="bg1"/>
                </a:solidFill>
              </a:rPr>
              <a:t>Making a basic and a premium user app on basis of inclusion of security key.</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Enhanced encryption for more secure data embedding.</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Additional features for improved user experience.</a:t>
            </a:r>
            <a:endParaRPr lang="en-IN" dirty="0">
              <a:solidFill>
                <a:schemeClr val="bg1"/>
              </a:solidFill>
            </a:endParaRPr>
          </a:p>
        </p:txBody>
      </p:sp>
    </p:spTree>
    <p:extLst>
      <p:ext uri="{BB962C8B-B14F-4D97-AF65-F5344CB8AC3E}">
        <p14:creationId xmlns:p14="http://schemas.microsoft.com/office/powerpoint/2010/main" val="1117373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3EC991-4E30-CF22-C947-963D1CBC853C}"/>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3" name="Rectangle 2">
            <a:extLst>
              <a:ext uri="{FF2B5EF4-FFF2-40B4-BE49-F238E27FC236}">
                <a16:creationId xmlns:a16="http://schemas.microsoft.com/office/drawing/2014/main" id="{DD58FB65-6939-32C5-B5B2-96D0FCDFFE44}"/>
              </a:ext>
            </a:extLst>
          </p:cNvPr>
          <p:cNvSpPr/>
          <p:nvPr/>
        </p:nvSpPr>
        <p:spPr>
          <a:xfrm>
            <a:off x="657784" y="422258"/>
            <a:ext cx="10925393" cy="5934729"/>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p:txBody>
      </p:sp>
      <p:sp>
        <p:nvSpPr>
          <p:cNvPr id="4" name="Rectangle 3">
            <a:extLst>
              <a:ext uri="{FF2B5EF4-FFF2-40B4-BE49-F238E27FC236}">
                <a16:creationId xmlns:a16="http://schemas.microsoft.com/office/drawing/2014/main" id="{EFBBC857-5B09-690B-77FC-661870FD200C}"/>
              </a:ext>
            </a:extLst>
          </p:cNvPr>
          <p:cNvSpPr/>
          <p:nvPr/>
        </p:nvSpPr>
        <p:spPr>
          <a:xfrm>
            <a:off x="1086678" y="755374"/>
            <a:ext cx="10067606" cy="5268498"/>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venir Next LT Pro" panose="02020404030301010803"/>
              <a:ea typeface="+mn-ea"/>
              <a:cs typeface="+mn-cs"/>
            </a:endParaRPr>
          </a:p>
        </p:txBody>
      </p:sp>
      <p:sp>
        <p:nvSpPr>
          <p:cNvPr id="5" name="TextBox 4">
            <a:extLst>
              <a:ext uri="{FF2B5EF4-FFF2-40B4-BE49-F238E27FC236}">
                <a16:creationId xmlns:a16="http://schemas.microsoft.com/office/drawing/2014/main" id="{32C33813-C2CD-F9EC-BEDE-B1084307B1B2}"/>
              </a:ext>
            </a:extLst>
          </p:cNvPr>
          <p:cNvSpPr txBox="1"/>
          <p:nvPr/>
        </p:nvSpPr>
        <p:spPr>
          <a:xfrm>
            <a:off x="1391478" y="1192696"/>
            <a:ext cx="6612835" cy="218521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Avenir Next LT Pro" panose="02020404030301010803"/>
                <a:ea typeface="+mn-ea"/>
                <a:cs typeface="+mn-cs"/>
              </a:rPr>
              <a:t>Problem Statement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32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Avenir Next LT Pro" panose="02020404030301010803"/>
                <a:ea typeface="+mn-ea"/>
                <a:cs typeface="+mn-cs"/>
              </a:rPr>
              <a:t>Develop a Android application to encode and decode hidden messages within images using security key.</a:t>
            </a:r>
            <a:endParaRPr kumimoji="0" lang="en-IN" sz="32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p:txBody>
      </p:sp>
    </p:spTree>
    <p:extLst>
      <p:ext uri="{BB962C8B-B14F-4D97-AF65-F5344CB8AC3E}">
        <p14:creationId xmlns:p14="http://schemas.microsoft.com/office/powerpoint/2010/main" val="219586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4BB4AC-85D1-A198-E21D-454E61B78B15}"/>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5" name="Rectangle 4">
            <a:extLst>
              <a:ext uri="{FF2B5EF4-FFF2-40B4-BE49-F238E27FC236}">
                <a16:creationId xmlns:a16="http://schemas.microsoft.com/office/drawing/2014/main" id="{F8CC18F7-3487-9294-4566-E322C04CC4A0}"/>
              </a:ext>
            </a:extLst>
          </p:cNvPr>
          <p:cNvSpPr/>
          <p:nvPr/>
        </p:nvSpPr>
        <p:spPr>
          <a:xfrm>
            <a:off x="647700" y="438150"/>
            <a:ext cx="10883512" cy="5983590"/>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91338F6-BD4E-A317-C1D9-9B6989B2F3EC}"/>
              </a:ext>
            </a:extLst>
          </p:cNvPr>
          <p:cNvSpPr/>
          <p:nvPr/>
        </p:nvSpPr>
        <p:spPr>
          <a:xfrm>
            <a:off x="1076324" y="789736"/>
            <a:ext cx="9847615" cy="5192255"/>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7F79F93-219E-28CB-59F0-430DEF3A2C4A}"/>
              </a:ext>
            </a:extLst>
          </p:cNvPr>
          <p:cNvSpPr txBox="1"/>
          <p:nvPr/>
        </p:nvSpPr>
        <p:spPr>
          <a:xfrm>
            <a:off x="1438275" y="1143000"/>
            <a:ext cx="6457950" cy="523220"/>
          </a:xfrm>
          <a:prstGeom prst="rect">
            <a:avLst/>
          </a:prstGeom>
          <a:noFill/>
        </p:spPr>
        <p:txBody>
          <a:bodyPr wrap="square" rtlCol="0">
            <a:spAutoFit/>
          </a:bodyPr>
          <a:lstStyle/>
          <a:p>
            <a:r>
              <a:rPr lang="en-IN" sz="2800" dirty="0">
                <a:solidFill>
                  <a:schemeClr val="bg1"/>
                </a:solidFill>
              </a:rPr>
              <a:t>Introduction to Steganography</a:t>
            </a:r>
          </a:p>
        </p:txBody>
      </p:sp>
      <p:sp>
        <p:nvSpPr>
          <p:cNvPr id="10" name="TextBox 9">
            <a:extLst>
              <a:ext uri="{FF2B5EF4-FFF2-40B4-BE49-F238E27FC236}">
                <a16:creationId xmlns:a16="http://schemas.microsoft.com/office/drawing/2014/main" id="{10BCA314-9FDB-974C-DF56-9834D5B959A8}"/>
              </a:ext>
            </a:extLst>
          </p:cNvPr>
          <p:cNvSpPr txBox="1"/>
          <p:nvPr/>
        </p:nvSpPr>
        <p:spPr>
          <a:xfrm>
            <a:off x="1438275" y="2017806"/>
            <a:ext cx="9011014" cy="3046988"/>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bg1"/>
                </a:solidFill>
              </a:rPr>
              <a:t>Definition: Steganography is the practice of concealing a file, message, image, or video within another file, message, image, or video.</a:t>
            </a:r>
          </a:p>
          <a:p>
            <a:pPr marL="342900" indent="-342900" algn="just">
              <a:buFont typeface="Arial" panose="020B0604020202020204" pitchFamily="34" charset="0"/>
              <a:buChar char="•"/>
            </a:pPr>
            <a:endParaRPr lang="en-US" sz="2400" dirty="0">
              <a:solidFill>
                <a:schemeClr val="bg1"/>
              </a:solidFill>
            </a:endParaRPr>
          </a:p>
          <a:p>
            <a:pPr marL="342900" indent="-342900" algn="just">
              <a:buFont typeface="Arial" panose="020B0604020202020204" pitchFamily="34" charset="0"/>
              <a:buChar char="•"/>
            </a:pPr>
            <a:r>
              <a:rPr lang="en-US" sz="2400" dirty="0">
                <a:solidFill>
                  <a:schemeClr val="bg1"/>
                </a:solidFill>
              </a:rPr>
              <a:t>Purpose: To transmit information covertly and securely.</a:t>
            </a:r>
          </a:p>
          <a:p>
            <a:pPr algn="just"/>
            <a:endParaRPr lang="en-US" sz="2400" dirty="0">
              <a:solidFill>
                <a:schemeClr val="bg1"/>
              </a:solidFill>
            </a:endParaRPr>
          </a:p>
          <a:p>
            <a:pPr marL="342900" indent="-342900" algn="just">
              <a:buFont typeface="Arial" panose="020B0604020202020204" pitchFamily="34" charset="0"/>
              <a:buChar char="•"/>
            </a:pPr>
            <a:r>
              <a:rPr lang="en-US" sz="2400" dirty="0">
                <a:solidFill>
                  <a:schemeClr val="bg1"/>
                </a:solidFill>
              </a:rPr>
              <a:t>Example Use Cases: Secure communication, data protection, watermarking, </a:t>
            </a:r>
            <a:r>
              <a:rPr lang="en-US" sz="2400" dirty="0" err="1">
                <a:solidFill>
                  <a:schemeClr val="bg1"/>
                </a:solidFill>
              </a:rPr>
              <a:t>etc</a:t>
            </a:r>
            <a:endParaRPr lang="en-IN" sz="2400" dirty="0">
              <a:solidFill>
                <a:schemeClr val="bg1"/>
              </a:solidFill>
            </a:endParaRPr>
          </a:p>
        </p:txBody>
      </p:sp>
    </p:spTree>
    <p:extLst>
      <p:ext uri="{BB962C8B-B14F-4D97-AF65-F5344CB8AC3E}">
        <p14:creationId xmlns:p14="http://schemas.microsoft.com/office/powerpoint/2010/main" val="358168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432B76-3D11-FEDF-3F02-E9D63BDE56D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3" name="Rectangle 2">
            <a:extLst>
              <a:ext uri="{FF2B5EF4-FFF2-40B4-BE49-F238E27FC236}">
                <a16:creationId xmlns:a16="http://schemas.microsoft.com/office/drawing/2014/main" id="{56EFF455-007D-071F-EAB9-88C877C6FC12}"/>
              </a:ext>
            </a:extLst>
          </p:cNvPr>
          <p:cNvSpPr/>
          <p:nvPr/>
        </p:nvSpPr>
        <p:spPr>
          <a:xfrm>
            <a:off x="647700" y="438149"/>
            <a:ext cx="10925393" cy="6011511"/>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C649D5A6-B5E9-FFA1-FBBD-8B65D10C001D}"/>
              </a:ext>
            </a:extLst>
          </p:cNvPr>
          <p:cNvSpPr/>
          <p:nvPr/>
        </p:nvSpPr>
        <p:spPr>
          <a:xfrm>
            <a:off x="1086678" y="755374"/>
            <a:ext cx="9955924" cy="5219637"/>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281C484-9054-CD08-FBB6-60C34BD2223F}"/>
              </a:ext>
            </a:extLst>
          </p:cNvPr>
          <p:cNvSpPr txBox="1"/>
          <p:nvPr/>
        </p:nvSpPr>
        <p:spPr>
          <a:xfrm>
            <a:off x="1391477" y="1146312"/>
            <a:ext cx="9274196" cy="4524315"/>
          </a:xfrm>
          <a:prstGeom prst="rect">
            <a:avLst/>
          </a:prstGeom>
          <a:noFill/>
        </p:spPr>
        <p:txBody>
          <a:bodyPr wrap="square" rtlCol="0">
            <a:spAutoFit/>
          </a:bodyPr>
          <a:lstStyle/>
          <a:p>
            <a:pPr algn="just"/>
            <a:r>
              <a:rPr lang="en-IN" sz="3200" dirty="0">
                <a:solidFill>
                  <a:schemeClr val="bg1"/>
                </a:solidFill>
              </a:rPr>
              <a:t>Key Features</a:t>
            </a:r>
          </a:p>
          <a:p>
            <a:pPr algn="just"/>
            <a:endParaRPr lang="en-IN" sz="3200" dirty="0">
              <a:solidFill>
                <a:schemeClr val="bg1"/>
              </a:solidFill>
            </a:endParaRPr>
          </a:p>
          <a:p>
            <a:pPr marL="457200" indent="-457200" algn="just">
              <a:buFont typeface="Arial" panose="020B0604020202020204" pitchFamily="34" charset="0"/>
              <a:buChar char="•"/>
            </a:pPr>
            <a:r>
              <a:rPr lang="en-US" sz="2800" dirty="0">
                <a:solidFill>
                  <a:schemeClr val="bg1"/>
                </a:solidFill>
              </a:rPr>
              <a:t>Embed data within an image without visible distortion.</a:t>
            </a:r>
          </a:p>
          <a:p>
            <a:pPr marL="457200" indent="-457200" algn="just">
              <a:buFont typeface="Arial" panose="020B0604020202020204" pitchFamily="34" charset="0"/>
              <a:buChar char="•"/>
            </a:pPr>
            <a:endParaRPr lang="en-US" sz="2800" dirty="0">
              <a:solidFill>
                <a:schemeClr val="bg1"/>
              </a:solidFill>
            </a:endParaRPr>
          </a:p>
          <a:p>
            <a:pPr marL="457200" indent="-457200" algn="just">
              <a:buFont typeface="Arial" panose="020B0604020202020204" pitchFamily="34" charset="0"/>
              <a:buChar char="•"/>
            </a:pPr>
            <a:r>
              <a:rPr lang="en-US" sz="2800" dirty="0">
                <a:solidFill>
                  <a:schemeClr val="bg1"/>
                </a:solidFill>
              </a:rPr>
              <a:t>Extract hidden data from an image using a security key.</a:t>
            </a:r>
          </a:p>
          <a:p>
            <a:pPr marL="457200" indent="-457200" algn="just">
              <a:buFont typeface="Arial" panose="020B0604020202020204" pitchFamily="34" charset="0"/>
              <a:buChar char="•"/>
            </a:pPr>
            <a:endParaRPr lang="en-US" sz="2800" dirty="0">
              <a:solidFill>
                <a:schemeClr val="bg1"/>
              </a:solidFill>
            </a:endParaRPr>
          </a:p>
          <a:p>
            <a:pPr marL="457200" indent="-457200" algn="just">
              <a:buFont typeface="Arial" panose="020B0604020202020204" pitchFamily="34" charset="0"/>
              <a:buChar char="•"/>
            </a:pPr>
            <a:r>
              <a:rPr lang="en-US" sz="2800" dirty="0">
                <a:solidFill>
                  <a:schemeClr val="bg1"/>
                </a:solidFill>
              </a:rPr>
              <a:t>User-friendly Application for encoding and decoding messages.</a:t>
            </a:r>
            <a:endParaRPr lang="en-IN" sz="2800" dirty="0">
              <a:solidFill>
                <a:schemeClr val="bg1"/>
              </a:solidFill>
            </a:endParaRPr>
          </a:p>
        </p:txBody>
      </p:sp>
    </p:spTree>
    <p:extLst>
      <p:ext uri="{BB962C8B-B14F-4D97-AF65-F5344CB8AC3E}">
        <p14:creationId xmlns:p14="http://schemas.microsoft.com/office/powerpoint/2010/main" val="4172355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432B76-3D11-FEDF-3F02-E9D63BDE56D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3" name="Rectangle 2">
            <a:extLst>
              <a:ext uri="{FF2B5EF4-FFF2-40B4-BE49-F238E27FC236}">
                <a16:creationId xmlns:a16="http://schemas.microsoft.com/office/drawing/2014/main" id="{56EFF455-007D-071F-EAB9-88C877C6FC12}"/>
              </a:ext>
            </a:extLst>
          </p:cNvPr>
          <p:cNvSpPr/>
          <p:nvPr/>
        </p:nvSpPr>
        <p:spPr>
          <a:xfrm>
            <a:off x="647700" y="438149"/>
            <a:ext cx="10925393" cy="6011511"/>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p:txBody>
      </p:sp>
      <p:sp>
        <p:nvSpPr>
          <p:cNvPr id="4" name="Rectangle 3">
            <a:extLst>
              <a:ext uri="{FF2B5EF4-FFF2-40B4-BE49-F238E27FC236}">
                <a16:creationId xmlns:a16="http://schemas.microsoft.com/office/drawing/2014/main" id="{C649D5A6-B5E9-FFA1-FBBD-8B65D10C001D}"/>
              </a:ext>
            </a:extLst>
          </p:cNvPr>
          <p:cNvSpPr/>
          <p:nvPr/>
        </p:nvSpPr>
        <p:spPr>
          <a:xfrm>
            <a:off x="1086678" y="755374"/>
            <a:ext cx="9955924" cy="5219637"/>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venir Next LT Pro" panose="02020404030301010803"/>
              <a:ea typeface="+mn-ea"/>
              <a:cs typeface="+mn-cs"/>
            </a:endParaRPr>
          </a:p>
        </p:txBody>
      </p:sp>
      <p:sp>
        <p:nvSpPr>
          <p:cNvPr id="5" name="TextBox 4">
            <a:extLst>
              <a:ext uri="{FF2B5EF4-FFF2-40B4-BE49-F238E27FC236}">
                <a16:creationId xmlns:a16="http://schemas.microsoft.com/office/drawing/2014/main" id="{D281C484-9054-CD08-FBB6-60C34BD2223F}"/>
              </a:ext>
            </a:extLst>
          </p:cNvPr>
          <p:cNvSpPr txBox="1"/>
          <p:nvPr/>
        </p:nvSpPr>
        <p:spPr>
          <a:xfrm>
            <a:off x="1391477" y="1146312"/>
            <a:ext cx="9274196" cy="36625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Avenir Next LT Pro" panose="02020404030301010803"/>
                <a:ea typeface="+mn-ea"/>
                <a:cs typeface="+mn-cs"/>
              </a:rPr>
              <a:t>Technology Stack Used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32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solidFill>
                <a:latin typeface="Avenir Next LT Pro" panose="02020404030301010803"/>
              </a:rPr>
              <a:t>FIGMA for UI design.</a:t>
            </a:r>
            <a:endPar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solidFill>
                <a:latin typeface="Avenir Next LT Pro" panose="02020404030301010803"/>
              </a:rPr>
              <a:t>JAVA language for Android Development.</a:t>
            </a:r>
            <a:endPar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rPr>
              <a:t>In</a:t>
            </a:r>
            <a:r>
              <a:rPr lang="en-US" sz="2800" dirty="0" err="1">
                <a:solidFill>
                  <a:prstClr val="white"/>
                </a:solidFill>
                <a:latin typeface="Avenir Next LT Pro" panose="02020404030301010803"/>
              </a:rPr>
              <a:t>tegration</a:t>
            </a:r>
            <a:r>
              <a:rPr lang="en-US" sz="2800" dirty="0">
                <a:solidFill>
                  <a:prstClr val="white"/>
                </a:solidFill>
                <a:latin typeface="Avenir Next LT Pro" panose="02020404030301010803"/>
              </a:rPr>
              <a:t> of JAVA logic and Figma design by Android Studio and finally making a Application.</a:t>
            </a:r>
            <a:endParaRPr kumimoji="0" lang="en-IN" sz="2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p:txBody>
      </p:sp>
    </p:spTree>
    <p:extLst>
      <p:ext uri="{BB962C8B-B14F-4D97-AF65-F5344CB8AC3E}">
        <p14:creationId xmlns:p14="http://schemas.microsoft.com/office/powerpoint/2010/main" val="4249086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72802-1DA0-6D5F-7401-EF51250A625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3" name="Rectangle 2">
            <a:extLst>
              <a:ext uri="{FF2B5EF4-FFF2-40B4-BE49-F238E27FC236}">
                <a16:creationId xmlns:a16="http://schemas.microsoft.com/office/drawing/2014/main" id="{B8209317-AA30-5B8B-EBAD-2B40EEB85F6E}"/>
              </a:ext>
            </a:extLst>
          </p:cNvPr>
          <p:cNvSpPr/>
          <p:nvPr/>
        </p:nvSpPr>
        <p:spPr>
          <a:xfrm>
            <a:off x="647700" y="438150"/>
            <a:ext cx="10890492" cy="6039432"/>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DA8A0376-2B33-145A-23C0-8ED98030AB91}"/>
              </a:ext>
            </a:extLst>
          </p:cNvPr>
          <p:cNvSpPr/>
          <p:nvPr/>
        </p:nvSpPr>
        <p:spPr>
          <a:xfrm>
            <a:off x="1086678" y="755374"/>
            <a:ext cx="9893102" cy="5359240"/>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ED96D5A-83D5-EBAE-6D7C-4EC21C3D1B92}"/>
              </a:ext>
            </a:extLst>
          </p:cNvPr>
          <p:cNvSpPr txBox="1"/>
          <p:nvPr/>
        </p:nvSpPr>
        <p:spPr>
          <a:xfrm>
            <a:off x="1272107" y="790079"/>
            <a:ext cx="9037578" cy="5755422"/>
          </a:xfrm>
          <a:prstGeom prst="rect">
            <a:avLst/>
          </a:prstGeom>
          <a:noFill/>
        </p:spPr>
        <p:txBody>
          <a:bodyPr wrap="square" rtlCol="0">
            <a:spAutoFit/>
          </a:bodyPr>
          <a:lstStyle/>
          <a:p>
            <a:r>
              <a:rPr lang="en-US" sz="3200" dirty="0">
                <a:solidFill>
                  <a:schemeClr val="bg1"/>
                </a:solidFill>
              </a:rPr>
              <a:t>Encoding Methodology:</a:t>
            </a:r>
          </a:p>
          <a:p>
            <a:endParaRPr lang="en-US" sz="2800" dirty="0">
              <a:solidFill>
                <a:schemeClr val="bg1"/>
              </a:solidFill>
            </a:endParaRPr>
          </a:p>
          <a:p>
            <a:pPr marL="342900" indent="-342900" algn="just">
              <a:buFont typeface="Arial" panose="020B0604020202020204" pitchFamily="34" charset="0"/>
              <a:buChar char="•"/>
            </a:pPr>
            <a:r>
              <a:rPr lang="en-US" sz="2800" dirty="0">
                <a:solidFill>
                  <a:schemeClr val="bg1"/>
                </a:solidFill>
              </a:rPr>
              <a:t>Include a security key to the message for added security.</a:t>
            </a:r>
          </a:p>
          <a:p>
            <a:pPr marL="342900" indent="-342900" algn="just">
              <a:buFont typeface="Arial" panose="020B0604020202020204" pitchFamily="34" charset="0"/>
              <a:buChar char="•"/>
            </a:pPr>
            <a:endParaRPr lang="en-US" sz="2800" dirty="0">
              <a:solidFill>
                <a:schemeClr val="bg1"/>
              </a:solidFill>
            </a:endParaRPr>
          </a:p>
          <a:p>
            <a:pPr marL="342900" indent="-342900" algn="just">
              <a:buFont typeface="Arial" panose="020B0604020202020204" pitchFamily="34" charset="0"/>
              <a:buChar char="•"/>
            </a:pPr>
            <a:r>
              <a:rPr lang="en-US" sz="2800" dirty="0">
                <a:solidFill>
                  <a:schemeClr val="bg1"/>
                </a:solidFill>
              </a:rPr>
              <a:t>Append a unique delimiter to mark the end of the hidden message.</a:t>
            </a:r>
          </a:p>
          <a:p>
            <a:pPr marL="342900" indent="-342900" algn="just">
              <a:buFont typeface="Arial" panose="020B0604020202020204" pitchFamily="34" charset="0"/>
              <a:buChar char="•"/>
            </a:pPr>
            <a:endParaRPr lang="en-US" sz="2800" dirty="0">
              <a:solidFill>
                <a:schemeClr val="bg1"/>
              </a:solidFill>
            </a:endParaRPr>
          </a:p>
          <a:p>
            <a:pPr marL="342900" indent="-342900" algn="just">
              <a:buFont typeface="Arial" panose="020B0604020202020204" pitchFamily="34" charset="0"/>
              <a:buChar char="•"/>
            </a:pPr>
            <a:r>
              <a:rPr lang="en-US" sz="2800" dirty="0">
                <a:solidFill>
                  <a:schemeClr val="bg1"/>
                </a:solidFill>
              </a:rPr>
              <a:t>Convert the message into binary format.</a:t>
            </a:r>
          </a:p>
          <a:p>
            <a:pPr algn="just"/>
            <a:endParaRPr lang="en-US" sz="2800" dirty="0">
              <a:solidFill>
                <a:schemeClr val="bg1"/>
              </a:solidFill>
            </a:endParaRPr>
          </a:p>
          <a:p>
            <a:pPr marL="342900" indent="-342900" algn="just">
              <a:buFont typeface="Arial" panose="020B0604020202020204" pitchFamily="34" charset="0"/>
              <a:buChar char="•"/>
            </a:pPr>
            <a:r>
              <a:rPr lang="en-US" sz="2800" dirty="0">
                <a:solidFill>
                  <a:schemeClr val="bg1"/>
                </a:solidFill>
              </a:rPr>
              <a:t>Embed the binary data within the least significant bits (LSBs) of the image pixels.</a:t>
            </a:r>
          </a:p>
          <a:p>
            <a:pPr marL="342900" indent="-342900" algn="jus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59101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E23AF5-98F2-93B0-6B24-467D6E38E9EC}"/>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3" name="Rectangle 2">
            <a:extLst>
              <a:ext uri="{FF2B5EF4-FFF2-40B4-BE49-F238E27FC236}">
                <a16:creationId xmlns:a16="http://schemas.microsoft.com/office/drawing/2014/main" id="{51A770E1-E047-899E-AE67-D1B4F3C843E9}"/>
              </a:ext>
            </a:extLst>
          </p:cNvPr>
          <p:cNvSpPr/>
          <p:nvPr/>
        </p:nvSpPr>
        <p:spPr>
          <a:xfrm>
            <a:off x="289084" y="417028"/>
            <a:ext cx="7896225" cy="5924550"/>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30F5331A-6E1E-ECFF-0281-91918B0A1437}"/>
              </a:ext>
            </a:extLst>
          </p:cNvPr>
          <p:cNvSpPr/>
          <p:nvPr/>
        </p:nvSpPr>
        <p:spPr>
          <a:xfrm>
            <a:off x="698865" y="686165"/>
            <a:ext cx="7076661" cy="5247861"/>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71E0ABD-C9FE-73FF-6739-C36A25481222}"/>
              </a:ext>
            </a:extLst>
          </p:cNvPr>
          <p:cNvPicPr>
            <a:picLocks noChangeAspect="1"/>
          </p:cNvPicPr>
          <p:nvPr/>
        </p:nvPicPr>
        <p:blipFill>
          <a:blip r:embed="rId4"/>
          <a:stretch>
            <a:fillRect/>
          </a:stretch>
        </p:blipFill>
        <p:spPr>
          <a:xfrm>
            <a:off x="8328602" y="558413"/>
            <a:ext cx="3697380" cy="5700233"/>
          </a:xfrm>
          <a:prstGeom prst="rect">
            <a:avLst/>
          </a:prstGeom>
        </p:spPr>
      </p:pic>
      <p:sp>
        <p:nvSpPr>
          <p:cNvPr id="10" name="TextBox 9">
            <a:extLst>
              <a:ext uri="{FF2B5EF4-FFF2-40B4-BE49-F238E27FC236}">
                <a16:creationId xmlns:a16="http://schemas.microsoft.com/office/drawing/2014/main" id="{99162830-2732-4297-AE1C-3FC486A380CA}"/>
              </a:ext>
            </a:extLst>
          </p:cNvPr>
          <p:cNvSpPr txBox="1"/>
          <p:nvPr/>
        </p:nvSpPr>
        <p:spPr>
          <a:xfrm>
            <a:off x="891021" y="671047"/>
            <a:ext cx="6692348" cy="5262979"/>
          </a:xfrm>
          <a:prstGeom prst="rect">
            <a:avLst/>
          </a:prstGeom>
          <a:noFill/>
        </p:spPr>
        <p:txBody>
          <a:bodyPr wrap="square" rtlCol="0">
            <a:spAutoFit/>
          </a:bodyPr>
          <a:lstStyle/>
          <a:p>
            <a:pPr algn="just"/>
            <a:r>
              <a:rPr lang="en-US" sz="3200" dirty="0">
                <a:solidFill>
                  <a:schemeClr val="bg1"/>
                </a:solidFill>
              </a:rPr>
              <a:t>Flowchart of the Encoding Process-</a:t>
            </a:r>
          </a:p>
          <a:p>
            <a:pPr algn="just"/>
            <a:endParaRPr lang="en-US" sz="1900" dirty="0">
              <a:solidFill>
                <a:schemeClr val="bg1"/>
              </a:solidFill>
            </a:endParaRPr>
          </a:p>
          <a:p>
            <a:pPr algn="just"/>
            <a:r>
              <a:rPr lang="en-US" sz="1900" dirty="0">
                <a:solidFill>
                  <a:schemeClr val="bg1"/>
                </a:solidFill>
              </a:rPr>
              <a:t>In the encoding process, the goal is to hide a text-based message within an image file without significantly altering the image's visual appearance. The method used is to modify the least significant bits (LSBs) of the image's pixel values with the binary representation of the secret message. Initially, the text message is converted into binary form, along with a unique delimiter to mark the end of the message, and a security key for added protection. The binary data is then embedded into the LSBs of the image pixels, spreading the information across the entire image to minimize visual distortion. This way, the encoded image appears unchanged to the naked eye, while containing the hidden message. Once the data is embedded, the modified image is saved with a new name, ensuring that the original image remains untouched.</a:t>
            </a:r>
            <a:endParaRPr lang="en-IN" sz="1900" dirty="0">
              <a:solidFill>
                <a:schemeClr val="bg1"/>
              </a:solidFill>
            </a:endParaRPr>
          </a:p>
        </p:txBody>
      </p:sp>
    </p:spTree>
    <p:extLst>
      <p:ext uri="{BB962C8B-B14F-4D97-AF65-F5344CB8AC3E}">
        <p14:creationId xmlns:p14="http://schemas.microsoft.com/office/powerpoint/2010/main" val="4106106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34C3A-3B88-224D-F3D1-9B5CFD2FE885}"/>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3" name="Rectangle 2">
            <a:extLst>
              <a:ext uri="{FF2B5EF4-FFF2-40B4-BE49-F238E27FC236}">
                <a16:creationId xmlns:a16="http://schemas.microsoft.com/office/drawing/2014/main" id="{E72796CB-DB37-65AD-2DBA-2BD28678E01A}"/>
              </a:ext>
            </a:extLst>
          </p:cNvPr>
          <p:cNvSpPr/>
          <p:nvPr/>
        </p:nvSpPr>
        <p:spPr>
          <a:xfrm>
            <a:off x="647700" y="438150"/>
            <a:ext cx="10785790" cy="5962650"/>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p:txBody>
      </p:sp>
      <p:sp>
        <p:nvSpPr>
          <p:cNvPr id="4" name="Rectangle 3">
            <a:extLst>
              <a:ext uri="{FF2B5EF4-FFF2-40B4-BE49-F238E27FC236}">
                <a16:creationId xmlns:a16="http://schemas.microsoft.com/office/drawing/2014/main" id="{25EEBE4C-93D4-D597-BC30-1CB6F3C63531}"/>
              </a:ext>
            </a:extLst>
          </p:cNvPr>
          <p:cNvSpPr/>
          <p:nvPr/>
        </p:nvSpPr>
        <p:spPr>
          <a:xfrm>
            <a:off x="1086678" y="755375"/>
            <a:ext cx="9893102" cy="5184736"/>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venir Next LT Pro" panose="02020404030301010803"/>
              <a:ea typeface="+mn-ea"/>
              <a:cs typeface="+mn-cs"/>
            </a:endParaRPr>
          </a:p>
        </p:txBody>
      </p:sp>
      <p:sp>
        <p:nvSpPr>
          <p:cNvPr id="5" name="TextBox 4">
            <a:extLst>
              <a:ext uri="{FF2B5EF4-FFF2-40B4-BE49-F238E27FC236}">
                <a16:creationId xmlns:a16="http://schemas.microsoft.com/office/drawing/2014/main" id="{1963D20F-EFAA-7FE1-798E-247186050E64}"/>
              </a:ext>
            </a:extLst>
          </p:cNvPr>
          <p:cNvSpPr txBox="1"/>
          <p:nvPr/>
        </p:nvSpPr>
        <p:spPr>
          <a:xfrm>
            <a:off x="1325217" y="965835"/>
            <a:ext cx="9110111" cy="52014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venir Next LT Pro" panose="02020404030301010803"/>
                <a:ea typeface="+mn-ea"/>
                <a:cs typeface="+mn-cs"/>
              </a:rPr>
              <a:t>Decoding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rPr>
              <a:t>Extract the binary data from the LSBs of the image pixels.</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rPr>
              <a:t>Convert the binary data back to a human-readable format.</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Avenir Next LT Pro" panose="02020404030301010803"/>
                <a:ea typeface="+mn-ea"/>
                <a:cs typeface="+mn-cs"/>
              </a:rPr>
              <a:t>Validate the security key to ensure correct decoding.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3600" b="0" i="0" u="none" strike="noStrike" kern="1200" cap="none" spc="0" normalizeH="0" baseline="0" noProof="0" dirty="0">
              <a:ln>
                <a:noFill/>
              </a:ln>
              <a:solidFill>
                <a:prstClr val="white"/>
              </a:solidFill>
              <a:effectLst/>
              <a:uLnTx/>
              <a:uFillTx/>
              <a:latin typeface="Avenir Next LT Pro" panose="02020404030301010803"/>
              <a:ea typeface="+mn-ea"/>
              <a:cs typeface="+mn-cs"/>
            </a:endParaRPr>
          </a:p>
        </p:txBody>
      </p:sp>
    </p:spTree>
    <p:extLst>
      <p:ext uri="{BB962C8B-B14F-4D97-AF65-F5344CB8AC3E}">
        <p14:creationId xmlns:p14="http://schemas.microsoft.com/office/powerpoint/2010/main" val="558346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94C363-4D1B-5B67-0033-95AD73E1D456}"/>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3" name="Rectangle 2">
            <a:extLst>
              <a:ext uri="{FF2B5EF4-FFF2-40B4-BE49-F238E27FC236}">
                <a16:creationId xmlns:a16="http://schemas.microsoft.com/office/drawing/2014/main" id="{F26B13EB-FCF8-58BB-EE9D-CCC580ADDD80}"/>
              </a:ext>
            </a:extLst>
          </p:cNvPr>
          <p:cNvSpPr/>
          <p:nvPr/>
        </p:nvSpPr>
        <p:spPr>
          <a:xfrm>
            <a:off x="403394" y="427901"/>
            <a:ext cx="7896225" cy="5924550"/>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9801988-4B70-D62D-96C8-3A37E8756E37}"/>
              </a:ext>
            </a:extLst>
          </p:cNvPr>
          <p:cNvSpPr/>
          <p:nvPr/>
        </p:nvSpPr>
        <p:spPr>
          <a:xfrm>
            <a:off x="813175" y="755374"/>
            <a:ext cx="7076661" cy="5247861"/>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3DFB24C-BC47-2DE2-B9EA-5232B83A8BC9}"/>
              </a:ext>
            </a:extLst>
          </p:cNvPr>
          <p:cNvSpPr txBox="1"/>
          <p:nvPr/>
        </p:nvSpPr>
        <p:spPr>
          <a:xfrm>
            <a:off x="932444" y="755374"/>
            <a:ext cx="6838122" cy="5262979"/>
          </a:xfrm>
          <a:prstGeom prst="rect">
            <a:avLst/>
          </a:prstGeom>
          <a:noFill/>
        </p:spPr>
        <p:txBody>
          <a:bodyPr wrap="square" rtlCol="0">
            <a:spAutoFit/>
          </a:bodyPr>
          <a:lstStyle/>
          <a:p>
            <a:r>
              <a:rPr lang="en-US" sz="3200" dirty="0">
                <a:solidFill>
                  <a:schemeClr val="bg1"/>
                </a:solidFill>
              </a:rPr>
              <a:t>Flowchart of the Decoding Process-</a:t>
            </a:r>
          </a:p>
          <a:p>
            <a:pPr algn="just"/>
            <a:r>
              <a:rPr lang="en-US" sz="1900" dirty="0">
                <a:solidFill>
                  <a:schemeClr val="bg1"/>
                </a:solidFill>
              </a:rPr>
              <a:t>In the decoding process, the objective is to extract the hidden message from an encoded image file. The process starts by reading the LSBs of the image pixels to retrieve the binary data. The binary data is then grouped into bytes and converted back into text. The decoding algorithm looks for the unique delimiter to determine where the hidden message ends. Once the delimiter is found, the extracted security key is compared with the key provided by the user to ensure the correct data is retrieved. If the keys match, the extracted text before the delimiter is displayed as the hidden message. If the key doesn't match or the delimiter is not found, an error message is shown, indicating that the decoding process was unsuccessful or that the security key is incorrect. This dual-validation mechanism ensures that the decoded message is only revealed to authorized users with the correct key.</a:t>
            </a:r>
            <a:endParaRPr lang="en-IN" sz="1900" dirty="0">
              <a:solidFill>
                <a:schemeClr val="bg1"/>
              </a:solidFill>
            </a:endParaRPr>
          </a:p>
        </p:txBody>
      </p:sp>
      <p:pic>
        <p:nvPicPr>
          <p:cNvPr id="7" name="Picture 6">
            <a:extLst>
              <a:ext uri="{FF2B5EF4-FFF2-40B4-BE49-F238E27FC236}">
                <a16:creationId xmlns:a16="http://schemas.microsoft.com/office/drawing/2014/main" id="{570988B7-01B5-A8E3-4F38-3499EA81DF72}"/>
              </a:ext>
            </a:extLst>
          </p:cNvPr>
          <p:cNvPicPr>
            <a:picLocks noChangeAspect="1"/>
          </p:cNvPicPr>
          <p:nvPr/>
        </p:nvPicPr>
        <p:blipFill>
          <a:blip r:embed="rId4"/>
          <a:stretch>
            <a:fillRect/>
          </a:stretch>
        </p:blipFill>
        <p:spPr>
          <a:xfrm>
            <a:off x="8486929" y="515842"/>
            <a:ext cx="3573309" cy="5826316"/>
          </a:xfrm>
          <a:prstGeom prst="rect">
            <a:avLst/>
          </a:prstGeom>
        </p:spPr>
      </p:pic>
    </p:spTree>
    <p:extLst>
      <p:ext uri="{BB962C8B-B14F-4D97-AF65-F5344CB8AC3E}">
        <p14:creationId xmlns:p14="http://schemas.microsoft.com/office/powerpoint/2010/main" val="20560276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purl.org/dc/terms/"/>
    <ds:schemaRef ds:uri="http://www.w3.org/XML/1998/namespace"/>
    <ds:schemaRef ds:uri="http://purl.org/dc/elements/1.1/"/>
    <ds:schemaRef ds:uri="http://schemas.microsoft.com/office/2006/documentManagement/types"/>
    <ds:schemaRef ds:uri="71af3243-3dd4-4a8d-8c0d-dd76da1f02a5"/>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{111772F1-F716-4784-B42A-3D366935F646}tf56219246_win32</Template>
  <TotalTime>288</TotalTime>
  <Words>678</Words>
  <Application>Microsoft Office PowerPoint</Application>
  <PresentationFormat>Widescreen</PresentationFormat>
  <Paragraphs>72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Avenir Next LT Pro Light</vt:lpstr>
      <vt:lpstr>Garamond</vt:lpstr>
      <vt:lpstr>SavonVTI</vt:lpstr>
      <vt:lpstr>Image  Steganography Tool  using  android studio  and  figma- - Stegoanalyzer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Steganography Using Python and OpenCV</dc:title>
  <dc:creator>pratham rane</dc:creator>
  <cp:lastModifiedBy>Vishaal Yadav</cp:lastModifiedBy>
  <cp:revision>5</cp:revision>
  <dcterms:created xsi:type="dcterms:W3CDTF">2024-04-28T19:11:24Z</dcterms:created>
  <dcterms:modified xsi:type="dcterms:W3CDTF">2024-05-07T16:29:40Z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